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5143500" type="screen16x9"/>
  <p:notesSz cx="6858000" cy="9144000"/>
  <p:embeddedFontLst>
    <p:embeddedFont>
      <p:font typeface="Advent Pro SemiBold" panose="020B0604020202020204" charset="0"/>
      <p:regular r:id="rId27"/>
      <p:bold r:id="rId28"/>
    </p:embeddedFont>
    <p:embeddedFont>
      <p:font typeface="Fira Sans Condensed Medium" panose="020B0603050000020004" pitchFamily="3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ivvic Light" pitchFamily="2" charset="0"/>
      <p:regular r:id="rId37"/>
      <p:italic r:id="rId38"/>
    </p:embeddedFont>
    <p:embeddedFont>
      <p:font typeface="Maven Pro" panose="020B0604020202020204" charset="0"/>
      <p:regular r:id="rId39"/>
      <p:bold r:id="rId40"/>
    </p:embeddedFont>
    <p:embeddedFont>
      <p:font typeface="Nunito Light" pitchFamily="2" charset="0"/>
      <p:regular r:id="rId41"/>
      <p:italic r:id="rId42"/>
    </p:embeddedFont>
    <p:embeddedFont>
      <p:font typeface="Share Tech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B845AE-C754-45C7-B33F-8B8E1DDD2E19}">
  <a:tblStyle styleId="{11B845AE-C754-45C7-B33F-8B8E1DDD2E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10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8473a8ce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8473a8ce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8473a8ceb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8473a8ceb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8819d091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8819d091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8824622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8824622c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8910f28e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8910f28e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3f56a790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3f56a790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TFIDF Vectorizer: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Term frequency and inverse document frequency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Shows the weight of each word in the dataframe.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c60e245bf_1_3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c60e245bf_1_3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https://towardsdatascience.com/accuracy-precision-recall-or-f1-331fb37c5cb9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84ad68d06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84ad68d06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4ad68d0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4ad68d0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3f56a790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3f56a790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c52a2e8d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c52a2e8d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8473a8ce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8473a8ce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8473a8ceb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8473a8ceb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8473a8ceb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8473a8ceb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8473a8ce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8473a8ceb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8473a8ceb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8473a8ceb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- 2019">
            <a:extLst>
              <a:ext uri="{FF2B5EF4-FFF2-40B4-BE49-F238E27FC236}">
                <a16:creationId xmlns:a16="http://schemas.microsoft.com/office/drawing/2014/main" id="{2B44E15F-B5F4-C037-379B-CA4637F42CDB}"/>
              </a:ext>
            </a:extLst>
          </p:cNvPr>
          <p:cNvSpPr txBox="1"/>
          <p:nvPr userDrawn="1"/>
        </p:nvSpPr>
        <p:spPr>
          <a:xfrm>
            <a:off x="0" y="-7122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decision-trees-gini-vs-entrop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cikit-learn.org/" TargetMode="External"/><Relationship Id="rId5" Type="http://schemas.openxmlformats.org/officeDocument/2006/relationships/hyperlink" Target="https://towardsdatascience.com/accuracy-precision-recall-or-f1-331fb37c5cb9" TargetMode="External"/><Relationship Id="rId4" Type="http://schemas.openxmlformats.org/officeDocument/2006/relationships/hyperlink" Target="https://developers.google.com/machine-learning/crash-course/classification/roc-and-au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728307"/>
            <a:ext cx="3295500" cy="12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Group 8</a:t>
            </a:r>
            <a:endParaRPr b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By:Luong Quang </a:t>
            </a:r>
            <a:r>
              <a:rPr lang="en" b="1"/>
              <a:t>Tuan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Ian</a:t>
            </a:r>
            <a:r>
              <a:rPr lang="en"/>
              <a:t> Teh Jiazhi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Nguyen Minh </a:t>
            </a:r>
            <a:r>
              <a:rPr lang="en" b="1"/>
              <a:t>Duc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 Wei Hao, </a:t>
            </a:r>
            <a:r>
              <a:rPr lang="en" b="1"/>
              <a:t>Bernard</a:t>
            </a:r>
            <a:endParaRPr b="1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</a:t>
            </a:r>
            <a:r>
              <a:rPr lang="en">
                <a:solidFill>
                  <a:schemeClr val="accent2"/>
                </a:solidFill>
              </a:rPr>
              <a:t>JOBS</a:t>
            </a:r>
            <a:r>
              <a:rPr lang="en"/>
              <a:t> PREDICTIONS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42334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5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48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does education level relate to fake jobs?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62" name="Google Shape;662;p35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Data Visualization</a:t>
            </a:r>
            <a:endParaRPr sz="2000"/>
          </a:p>
        </p:txBody>
      </p:sp>
      <p:grpSp>
        <p:nvGrpSpPr>
          <p:cNvPr id="663" name="Google Shape;663;p35"/>
          <p:cNvGrpSpPr/>
          <p:nvPr/>
        </p:nvGrpSpPr>
        <p:grpSpPr>
          <a:xfrm>
            <a:off x="7686115" y="2"/>
            <a:ext cx="2291258" cy="2445965"/>
            <a:chOff x="4882900" y="-64350"/>
            <a:chExt cx="2493750" cy="2922300"/>
          </a:xfrm>
        </p:grpSpPr>
        <p:sp>
          <p:nvSpPr>
            <p:cNvPr id="664" name="Google Shape;664;p3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230300"/>
            <a:ext cx="6315774" cy="9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25" y="2513575"/>
            <a:ext cx="5223882" cy="198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828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countries have the biggest amount of fake job postings?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76" name="Google Shape;676;p36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Data Visualization</a:t>
            </a:r>
            <a:endParaRPr sz="2000"/>
          </a:p>
        </p:txBody>
      </p:sp>
      <p:grpSp>
        <p:nvGrpSpPr>
          <p:cNvPr id="677" name="Google Shape;677;p36"/>
          <p:cNvGrpSpPr/>
          <p:nvPr/>
        </p:nvGrpSpPr>
        <p:grpSpPr>
          <a:xfrm>
            <a:off x="7686115" y="2"/>
            <a:ext cx="2291258" cy="2445965"/>
            <a:chOff x="4882900" y="-64350"/>
            <a:chExt cx="2493750" cy="2922300"/>
          </a:xfrm>
        </p:grpSpPr>
        <p:sp>
          <p:nvSpPr>
            <p:cNvPr id="678" name="Google Shape;678;p3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3" name="Google Shape;6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231425"/>
            <a:ext cx="5901100" cy="12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25" y="2689550"/>
            <a:ext cx="4389677" cy="19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7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8287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Word Cloud Visualization: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Fake job Wordcloud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90" name="Google Shape;690;p37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Exploratory Data Analysis - Data Visualization</a:t>
            </a:r>
            <a:endParaRPr sz="2000" dirty="0"/>
          </a:p>
        </p:txBody>
      </p:sp>
      <p:grpSp>
        <p:nvGrpSpPr>
          <p:cNvPr id="691" name="Google Shape;691;p37"/>
          <p:cNvGrpSpPr/>
          <p:nvPr/>
        </p:nvGrpSpPr>
        <p:grpSpPr>
          <a:xfrm>
            <a:off x="7686115" y="2"/>
            <a:ext cx="2291258" cy="2445965"/>
            <a:chOff x="4882900" y="-64350"/>
            <a:chExt cx="2493750" cy="2922300"/>
          </a:xfrm>
        </p:grpSpPr>
        <p:sp>
          <p:nvSpPr>
            <p:cNvPr id="692" name="Google Shape;692;p37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7" name="Google Shape;6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050" y="1788375"/>
            <a:ext cx="3846976" cy="19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00" y="1788375"/>
            <a:ext cx="3846976" cy="19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7"/>
          <p:cNvSpPr txBox="1"/>
          <p:nvPr/>
        </p:nvSpPr>
        <p:spPr>
          <a:xfrm>
            <a:off x="5164088" y="1274325"/>
            <a:ext cx="33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➔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Real job Wordcloud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>
            <a:spLocks noGrp="1"/>
          </p:cNvSpPr>
          <p:nvPr>
            <p:ph type="ctrTitle"/>
          </p:nvPr>
        </p:nvSpPr>
        <p:spPr>
          <a:xfrm>
            <a:off x="499200" y="317550"/>
            <a:ext cx="7959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Pre-processing Data for Training the model</a:t>
            </a:r>
            <a:endParaRPr sz="2000" dirty="0"/>
          </a:p>
        </p:txBody>
      </p:sp>
      <p:sp>
        <p:nvSpPr>
          <p:cNvPr id="705" name="Google Shape;705;p38"/>
          <p:cNvSpPr txBox="1"/>
          <p:nvPr/>
        </p:nvSpPr>
        <p:spPr>
          <a:xfrm>
            <a:off x="762300" y="614149"/>
            <a:ext cx="76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Since the data is highly unbalanced, we choose to down sample the data so we can avoid bias</a:t>
            </a:r>
            <a:endParaRPr sz="15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 rotWithShape="1">
          <a:blip r:embed="rId3">
            <a:alphaModFix/>
          </a:blip>
          <a:srcRect l="14078" t="61690" r="41856" b="20223"/>
          <a:stretch/>
        </p:blipFill>
        <p:spPr>
          <a:xfrm>
            <a:off x="399200" y="1720725"/>
            <a:ext cx="4198152" cy="96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8"/>
          <p:cNvPicPr preferRelativeResize="0"/>
          <p:nvPr/>
        </p:nvPicPr>
        <p:blipFill rotWithShape="1">
          <a:blip r:embed="rId4">
            <a:alphaModFix/>
          </a:blip>
          <a:srcRect l="13799" t="47369" r="24208" b="10312"/>
          <a:stretch/>
        </p:blipFill>
        <p:spPr>
          <a:xfrm>
            <a:off x="399200" y="2917200"/>
            <a:ext cx="4198152" cy="161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8"/>
          <p:cNvPicPr preferRelativeResize="0"/>
          <p:nvPr/>
        </p:nvPicPr>
        <p:blipFill rotWithShape="1">
          <a:blip r:embed="rId5">
            <a:alphaModFix/>
          </a:blip>
          <a:srcRect l="13624" t="39410" r="48369" b="16993"/>
          <a:stretch/>
        </p:blipFill>
        <p:spPr>
          <a:xfrm>
            <a:off x="4984750" y="1842450"/>
            <a:ext cx="3854827" cy="24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959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Pre-processing Data for NLP</a:t>
            </a:r>
            <a:endParaRPr sz="2000" dirty="0"/>
          </a:p>
        </p:txBody>
      </p:sp>
      <p:pic>
        <p:nvPicPr>
          <p:cNvPr id="714" name="Google Shape;7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989475"/>
            <a:ext cx="66675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9"/>
          <p:cNvSpPr txBox="1"/>
          <p:nvPr/>
        </p:nvSpPr>
        <p:spPr>
          <a:xfrm>
            <a:off x="618825" y="1139050"/>
            <a:ext cx="7619400" cy="3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Tokenization: The textual data is split into smaller units. In this case, the data is split into words.</a:t>
            </a:r>
            <a:endParaRPr sz="15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 Lower: The split words are converted to lowercase</a:t>
            </a:r>
            <a:endParaRPr sz="15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Stopword removal: Stopwords are words that do not add much meaning to sentences. For example, the, a, an, he, have, etc. These words are removed.</a:t>
            </a:r>
            <a:endParaRPr sz="15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 dirty="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Lemmatization: The process of lemmatization groups in which inflected forms of words are used together.</a:t>
            </a:r>
            <a:endParaRPr sz="1500" dirty="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"/>
          <p:cNvSpPr txBox="1">
            <a:spLocks noGrp="1"/>
          </p:cNvSpPr>
          <p:nvPr>
            <p:ph type="ctrTitle"/>
          </p:nvPr>
        </p:nvSpPr>
        <p:spPr>
          <a:xfrm>
            <a:off x="618825" y="265513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Exploratory Data Analysis - Usage of TF-IDF Vectorizer  </a:t>
            </a:r>
            <a:endParaRPr sz="2000" dirty="0"/>
          </a:p>
        </p:txBody>
      </p:sp>
      <p:grpSp>
        <p:nvGrpSpPr>
          <p:cNvPr id="721" name="Google Shape;721;p40"/>
          <p:cNvGrpSpPr/>
          <p:nvPr/>
        </p:nvGrpSpPr>
        <p:grpSpPr>
          <a:xfrm>
            <a:off x="7686104" y="57150"/>
            <a:ext cx="2291257" cy="2922300"/>
            <a:chOff x="4882900" y="-64350"/>
            <a:chExt cx="2493750" cy="2922300"/>
          </a:xfrm>
        </p:grpSpPr>
        <p:sp>
          <p:nvSpPr>
            <p:cNvPr id="722" name="Google Shape;722;p40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40"/>
          <p:cNvSpPr txBox="1">
            <a:spLocks noGrp="1"/>
          </p:cNvSpPr>
          <p:nvPr>
            <p:ph type="body" idx="1"/>
          </p:nvPr>
        </p:nvSpPr>
        <p:spPr>
          <a:xfrm>
            <a:off x="585263" y="708175"/>
            <a:ext cx="7863900" cy="29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285750">
              <a:lnSpc>
                <a:spcPct val="150000"/>
              </a:lnSpc>
              <a:buClr>
                <a:schemeClr val="accent3"/>
              </a:buClr>
              <a:buSzPts val="1500"/>
              <a:buFont typeface="Arial" panose="020B0604020202020204" pitchFamily="34" charset="0"/>
              <a:buChar char="•"/>
            </a:pPr>
            <a:r>
              <a:rPr lang="en" sz="1500" dirty="0"/>
              <a:t>TF- IDF = Term Frequency - Inverse Document Frequency Vectorizer.</a:t>
            </a:r>
            <a:endParaRPr sz="1500" dirty="0"/>
          </a:p>
          <a:p>
            <a:pPr marL="876300" lvl="1" indent="-285750">
              <a:lnSpc>
                <a:spcPct val="150000"/>
              </a:lnSpc>
              <a:buClr>
                <a:schemeClr val="accent3"/>
              </a:buClr>
              <a:buSzPts val="1500"/>
              <a:buFont typeface="Arial" panose="020B0604020202020204" pitchFamily="34" charset="0"/>
              <a:buChar char="•"/>
            </a:pPr>
            <a:r>
              <a:rPr lang="en" sz="1500" dirty="0"/>
              <a:t>The Logarithmic factor in TF-IDF mathematically penalizes words that are too abundant in the text by giving them low TF-IDF scores</a:t>
            </a:r>
            <a:endParaRPr sz="1500" dirty="0"/>
          </a:p>
          <a:p>
            <a:pPr marL="876300" lvl="1" indent="-285750">
              <a:lnSpc>
                <a:spcPct val="150000"/>
              </a:lnSpc>
              <a:buClr>
                <a:schemeClr val="accent3"/>
              </a:buClr>
              <a:buSzPts val="1500"/>
              <a:buFont typeface="Arial" panose="020B0604020202020204" pitchFamily="34" charset="0"/>
              <a:buChar char="•"/>
            </a:pPr>
            <a:r>
              <a:rPr lang="en" sz="1500" b="1" u="sng" dirty="0"/>
              <a:t>Higher</a:t>
            </a:r>
            <a:r>
              <a:rPr lang="en" sz="1500" dirty="0"/>
              <a:t> TF-IDF values = </a:t>
            </a:r>
            <a:r>
              <a:rPr lang="en" sz="1500" b="1" u="sng" dirty="0"/>
              <a:t>higher importance</a:t>
            </a:r>
            <a:r>
              <a:rPr lang="en" sz="1500" dirty="0"/>
              <a:t> in the text</a:t>
            </a:r>
            <a:endParaRPr sz="1500" dirty="0"/>
          </a:p>
          <a:p>
            <a:pPr marL="876300" lvl="1" indent="-285750">
              <a:lnSpc>
                <a:spcPct val="150000"/>
              </a:lnSpc>
              <a:buClr>
                <a:schemeClr val="accent3"/>
              </a:buClr>
              <a:buSzPts val="1500"/>
              <a:buFont typeface="Arial" panose="020B0604020202020204" pitchFamily="34" charset="0"/>
              <a:buChar char="•"/>
            </a:pPr>
            <a:r>
              <a:rPr lang="en" sz="1500" b="1" u="sng" dirty="0"/>
              <a:t>Lower</a:t>
            </a:r>
            <a:r>
              <a:rPr lang="en" sz="1500" dirty="0"/>
              <a:t> TF-IDF values = </a:t>
            </a:r>
            <a:r>
              <a:rPr lang="en" sz="1500" b="1" u="sng" dirty="0"/>
              <a:t>lower importance</a:t>
            </a:r>
            <a:r>
              <a:rPr lang="en" sz="1500" dirty="0"/>
              <a:t> in the text</a:t>
            </a:r>
            <a:endParaRPr sz="1500" dirty="0"/>
          </a:p>
        </p:txBody>
      </p:sp>
      <p:pic>
        <p:nvPicPr>
          <p:cNvPr id="728" name="Google Shape;7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37" y="2543824"/>
            <a:ext cx="3699474" cy="24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3CBF25-EE93-478A-EF06-06AD485B9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60370" r="59167" b="26297"/>
          <a:stretch/>
        </p:blipFill>
        <p:spPr>
          <a:xfrm>
            <a:off x="4749898" y="2791405"/>
            <a:ext cx="3665500" cy="1030922"/>
          </a:xfrm>
          <a:prstGeom prst="rect">
            <a:avLst/>
          </a:prstGeom>
        </p:spPr>
      </p:pic>
      <p:sp>
        <p:nvSpPr>
          <p:cNvPr id="4" name="Google Shape;699;p37">
            <a:extLst>
              <a:ext uri="{FF2B5EF4-FFF2-40B4-BE49-F238E27FC236}">
                <a16:creationId xmlns:a16="http://schemas.microsoft.com/office/drawing/2014/main" id="{20F495B9-FDEB-2207-2F58-5515D6DBC484}"/>
              </a:ext>
            </a:extLst>
          </p:cNvPr>
          <p:cNvSpPr txBox="1"/>
          <p:nvPr/>
        </p:nvSpPr>
        <p:spPr>
          <a:xfrm>
            <a:off x="4572000" y="3881300"/>
            <a:ext cx="180303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➔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Vector size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1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Training the model: Overview</a:t>
            </a:r>
            <a:endParaRPr sz="2000" dirty="0"/>
          </a:p>
        </p:txBody>
      </p:sp>
      <p:sp>
        <p:nvSpPr>
          <p:cNvPr id="734" name="Google Shape;734;p41"/>
          <p:cNvSpPr txBox="1">
            <a:spLocks noGrp="1"/>
          </p:cNvSpPr>
          <p:nvPr>
            <p:ph type="ctrTitle" idx="2"/>
          </p:nvPr>
        </p:nvSpPr>
        <p:spPr>
          <a:xfrm>
            <a:off x="3581400" y="1801977"/>
            <a:ext cx="2206083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2"/>
                </a:solidFill>
                <a:latin typeface="Maven Pro" panose="020B0604020202020204" charset="0"/>
              </a:rPr>
              <a:t>K-Nearest Neighbors</a:t>
            </a:r>
            <a:endParaRPr sz="1600" dirty="0">
              <a:solidFill>
                <a:schemeClr val="accent2"/>
              </a:solidFill>
              <a:latin typeface="Maven Pro" panose="020B0604020202020204" charset="0"/>
            </a:endParaRPr>
          </a:p>
        </p:txBody>
      </p:sp>
      <p:sp>
        <p:nvSpPr>
          <p:cNvPr id="735" name="Google Shape;735;p41"/>
          <p:cNvSpPr txBox="1">
            <a:spLocks noGrp="1"/>
          </p:cNvSpPr>
          <p:nvPr>
            <p:ph type="ctrTitle"/>
          </p:nvPr>
        </p:nvSpPr>
        <p:spPr>
          <a:xfrm>
            <a:off x="574449" y="1801975"/>
            <a:ext cx="2434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accent1"/>
                </a:solidFill>
                <a:latin typeface="Maven Pro" panose="020B0604020202020204" charset="0"/>
              </a:rPr>
              <a:t>Random Forest</a:t>
            </a:r>
            <a:endParaRPr sz="1600" u="sng" dirty="0">
              <a:solidFill>
                <a:schemeClr val="accent1"/>
              </a:solidFill>
              <a:latin typeface="Maven Pro" panose="020B0604020202020204" charset="0"/>
            </a:endParaRPr>
          </a:p>
        </p:txBody>
      </p:sp>
      <p:sp>
        <p:nvSpPr>
          <p:cNvPr id="736" name="Google Shape;736;p41"/>
          <p:cNvSpPr txBox="1">
            <a:spLocks noGrp="1"/>
          </p:cNvSpPr>
          <p:nvPr>
            <p:ph type="ctrTitle" idx="4"/>
          </p:nvPr>
        </p:nvSpPr>
        <p:spPr>
          <a:xfrm>
            <a:off x="6347049" y="1812425"/>
            <a:ext cx="24348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accent3"/>
                </a:solidFill>
                <a:latin typeface="Maven Pro" panose="020B0604020202020204" charset="0"/>
              </a:rPr>
              <a:t>Logistic Regression</a:t>
            </a:r>
            <a:endParaRPr sz="1600" u="sng" dirty="0">
              <a:solidFill>
                <a:schemeClr val="accent3"/>
              </a:solidFill>
              <a:latin typeface="Maven Pro" panose="020B0604020202020204" charset="0"/>
            </a:endParaRPr>
          </a:p>
        </p:txBody>
      </p:sp>
      <p:sp>
        <p:nvSpPr>
          <p:cNvPr id="737" name="Google Shape;737;p41"/>
          <p:cNvSpPr txBox="1">
            <a:spLocks noGrp="1"/>
          </p:cNvSpPr>
          <p:nvPr>
            <p:ph type="ctrTitle"/>
          </p:nvPr>
        </p:nvSpPr>
        <p:spPr>
          <a:xfrm>
            <a:off x="1002350" y="989475"/>
            <a:ext cx="7678500" cy="7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bg1"/>
                </a:solidFill>
                <a:latin typeface="Maven Pro" panose="020B0604020202020204" charset="0"/>
              </a:rPr>
              <a:t>We try 3 different classification ML models to train the data</a:t>
            </a:r>
            <a:endParaRPr sz="1500" dirty="0">
              <a:solidFill>
                <a:schemeClr val="bg1"/>
              </a:solidFill>
              <a:latin typeface="Maven Pro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" sz="1500" dirty="0">
                <a:solidFill>
                  <a:schemeClr val="bg1"/>
                </a:solidFill>
                <a:latin typeface="Maven Pro" panose="020B0604020202020204" charset="0"/>
              </a:rPr>
              <a:t>We use classification methods because the data is highly unstructured</a:t>
            </a:r>
            <a:endParaRPr sz="1500" dirty="0">
              <a:solidFill>
                <a:schemeClr val="bg1"/>
              </a:solidFill>
              <a:latin typeface="Maven Pro" panose="020B0604020202020204" charset="0"/>
            </a:endParaRPr>
          </a:p>
        </p:txBody>
      </p:sp>
      <p:pic>
        <p:nvPicPr>
          <p:cNvPr id="738" name="Google Shape;7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00" y="2277775"/>
            <a:ext cx="2729776" cy="17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1"/>
          <p:cNvPicPr preferRelativeResize="0"/>
          <p:nvPr/>
        </p:nvPicPr>
        <p:blipFill rotWithShape="1">
          <a:blip r:embed="rId4">
            <a:alphaModFix/>
          </a:blip>
          <a:srcRect r="2978"/>
          <a:stretch/>
        </p:blipFill>
        <p:spPr>
          <a:xfrm>
            <a:off x="3313275" y="2277775"/>
            <a:ext cx="2729763" cy="17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851" y="2277775"/>
            <a:ext cx="2647496" cy="1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>
            <a:spLocks noGrp="1"/>
          </p:cNvSpPr>
          <p:nvPr>
            <p:ph type="body" idx="1"/>
          </p:nvPr>
        </p:nvSpPr>
        <p:spPr>
          <a:xfrm>
            <a:off x="451800" y="989475"/>
            <a:ext cx="8240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aven Pro" panose="020B0604020202020204" charset="0"/>
                <a:ea typeface="Share Tech"/>
                <a:cs typeface="Share Tech"/>
                <a:sym typeface="Share Tech"/>
              </a:rPr>
              <a:t>We divide the data into train set and test set with the ratio 70:30</a:t>
            </a:r>
            <a:endParaRPr sz="1400" dirty="0">
              <a:latin typeface="Maven Pro" panose="020B0604020202020204" charset="0"/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Train the model: Approach</a:t>
            </a:r>
            <a:endParaRPr sz="2000"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body" idx="2"/>
          </p:nvPr>
        </p:nvSpPr>
        <p:spPr>
          <a:xfrm>
            <a:off x="451800" y="1552575"/>
            <a:ext cx="3080400" cy="18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Maven Pro" panose="020B0604020202020204" charset="0"/>
                <a:ea typeface="Share Tech"/>
                <a:cs typeface="Share Tech"/>
                <a:sym typeface="Share Tech"/>
              </a:rPr>
              <a:t>We train each model and apply them to the test set to find out:</a:t>
            </a:r>
            <a:endParaRPr sz="1500" dirty="0">
              <a:latin typeface="Maven Pro" panose="020B0604020202020204" charset="0"/>
              <a:ea typeface="Advent Pro Medium"/>
              <a:cs typeface="Advent Pro Medium"/>
              <a:sym typeface="Advent Pro Medium"/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" dirty="0">
                <a:latin typeface="Maven Pro" panose="020B0604020202020204" charset="0"/>
              </a:rPr>
              <a:t>Accuracy, </a:t>
            </a:r>
            <a:r>
              <a:rPr lang="en" u="sng" dirty="0">
                <a:latin typeface="Maven Pro" panose="020B0604020202020204" charset="0"/>
              </a:rPr>
              <a:t>Precision,Recall F1-score</a:t>
            </a:r>
            <a:endParaRPr u="sng" dirty="0">
              <a:latin typeface="Maven Pro" panose="020B0604020202020204" charset="0"/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" dirty="0">
                <a:latin typeface="Maven Pro" panose="020B0604020202020204" charset="0"/>
              </a:rPr>
              <a:t>Confusion matrix</a:t>
            </a:r>
            <a:endParaRPr dirty="0">
              <a:latin typeface="Maven Pro" panose="020B0604020202020204" charset="0"/>
            </a:endParaRPr>
          </a:p>
          <a:p>
            <a:pPr marL="241300" lvl="0" indent="-215900" algn="l" rtl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" u="sng" dirty="0">
                <a:latin typeface="Maven Pro" panose="020B0604020202020204" charset="0"/>
              </a:rPr>
              <a:t>ROC graph</a:t>
            </a:r>
            <a:endParaRPr u="sng" dirty="0">
              <a:latin typeface="Maven Pr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latin typeface="Maven Pro" panose="020B0604020202020204" charset="0"/>
            </a:endParaRPr>
          </a:p>
        </p:txBody>
      </p:sp>
      <p:pic>
        <p:nvPicPr>
          <p:cNvPr id="748" name="Google Shape;7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00" y="3480600"/>
            <a:ext cx="2341200" cy="15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2"/>
          <p:cNvPicPr preferRelativeResize="0"/>
          <p:nvPr/>
        </p:nvPicPr>
        <p:blipFill rotWithShape="1">
          <a:blip r:embed="rId4">
            <a:alphaModFix/>
          </a:blip>
          <a:srcRect b="65198"/>
          <a:stretch/>
        </p:blipFill>
        <p:spPr>
          <a:xfrm>
            <a:off x="4057825" y="1552575"/>
            <a:ext cx="422910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2"/>
          <p:cNvPicPr preferRelativeResize="0"/>
          <p:nvPr/>
        </p:nvPicPr>
        <p:blipFill rotWithShape="1">
          <a:blip r:embed="rId4">
            <a:alphaModFix/>
          </a:blip>
          <a:srcRect t="65198"/>
          <a:stretch/>
        </p:blipFill>
        <p:spPr>
          <a:xfrm>
            <a:off x="4057825" y="2512850"/>
            <a:ext cx="4229100" cy="7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825" y="3473125"/>
            <a:ext cx="4229100" cy="104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3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Model Analysis</a:t>
            </a:r>
            <a:endParaRPr sz="2000" dirty="0"/>
          </a:p>
        </p:txBody>
      </p:sp>
      <p:sp>
        <p:nvSpPr>
          <p:cNvPr id="757" name="Google Shape;757;p43"/>
          <p:cNvSpPr txBox="1">
            <a:spLocks noGrp="1"/>
          </p:cNvSpPr>
          <p:nvPr>
            <p:ph type="ctrTitle"/>
          </p:nvPr>
        </p:nvSpPr>
        <p:spPr>
          <a:xfrm>
            <a:off x="601200" y="1404950"/>
            <a:ext cx="1881300" cy="3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758" name="Google Shape;758;p43"/>
          <p:cNvSpPr/>
          <p:nvPr/>
        </p:nvSpPr>
        <p:spPr>
          <a:xfrm>
            <a:off x="1334100" y="989467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3"/>
          <p:cNvSpPr/>
          <p:nvPr/>
        </p:nvSpPr>
        <p:spPr>
          <a:xfrm>
            <a:off x="4361163" y="989467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3"/>
          <p:cNvSpPr/>
          <p:nvPr/>
        </p:nvSpPr>
        <p:spPr>
          <a:xfrm>
            <a:off x="7319224" y="989467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1" name="Google Shape;761;p43"/>
          <p:cNvCxnSpPr>
            <a:stCxn id="758" idx="3"/>
            <a:endCxn id="759" idx="1"/>
          </p:cNvCxnSpPr>
          <p:nvPr/>
        </p:nvCxnSpPr>
        <p:spPr>
          <a:xfrm>
            <a:off x="1749600" y="1197217"/>
            <a:ext cx="26115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43"/>
          <p:cNvCxnSpPr>
            <a:stCxn id="759" idx="3"/>
            <a:endCxn id="760" idx="1"/>
          </p:cNvCxnSpPr>
          <p:nvPr/>
        </p:nvCxnSpPr>
        <p:spPr>
          <a:xfrm>
            <a:off x="4776663" y="1197217"/>
            <a:ext cx="25425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3" name="Google Shape;763;p43"/>
          <p:cNvGrpSpPr/>
          <p:nvPr/>
        </p:nvGrpSpPr>
        <p:grpSpPr>
          <a:xfrm>
            <a:off x="1415511" y="1024254"/>
            <a:ext cx="260283" cy="345914"/>
            <a:chOff x="8055961" y="2881842"/>
            <a:chExt cx="260283" cy="345914"/>
          </a:xfrm>
        </p:grpSpPr>
        <p:sp>
          <p:nvSpPr>
            <p:cNvPr id="764" name="Google Shape;764;p43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3"/>
          <p:cNvGrpSpPr/>
          <p:nvPr/>
        </p:nvGrpSpPr>
        <p:grpSpPr>
          <a:xfrm>
            <a:off x="7392975" y="1018576"/>
            <a:ext cx="279513" cy="357255"/>
            <a:chOff x="4897750" y="2415639"/>
            <a:chExt cx="279513" cy="357255"/>
          </a:xfrm>
        </p:grpSpPr>
        <p:sp>
          <p:nvSpPr>
            <p:cNvPr id="769" name="Google Shape;769;p43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3"/>
          <p:cNvGrpSpPr/>
          <p:nvPr/>
        </p:nvGrpSpPr>
        <p:grpSpPr>
          <a:xfrm>
            <a:off x="4435014" y="1019351"/>
            <a:ext cx="267854" cy="355735"/>
            <a:chOff x="4903389" y="1500214"/>
            <a:chExt cx="267854" cy="355735"/>
          </a:xfrm>
        </p:grpSpPr>
        <p:sp>
          <p:nvSpPr>
            <p:cNvPr id="778" name="Google Shape;778;p43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43"/>
          <p:cNvSpPr txBox="1">
            <a:spLocks noGrp="1"/>
          </p:cNvSpPr>
          <p:nvPr>
            <p:ph type="ctrTitle"/>
          </p:nvPr>
        </p:nvSpPr>
        <p:spPr>
          <a:xfrm>
            <a:off x="3607125" y="1404950"/>
            <a:ext cx="1881300" cy="3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endParaRPr/>
          </a:p>
        </p:txBody>
      </p:sp>
      <p:sp>
        <p:nvSpPr>
          <p:cNvPr id="784" name="Google Shape;784;p43"/>
          <p:cNvSpPr txBox="1">
            <a:spLocks noGrp="1"/>
          </p:cNvSpPr>
          <p:nvPr>
            <p:ph type="ctrTitle"/>
          </p:nvPr>
        </p:nvSpPr>
        <p:spPr>
          <a:xfrm>
            <a:off x="6544025" y="1404950"/>
            <a:ext cx="1881300" cy="3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785" name="Google Shape;785;p43"/>
          <p:cNvPicPr preferRelativeResize="0"/>
          <p:nvPr/>
        </p:nvPicPr>
        <p:blipFill rotWithShape="1">
          <a:blip r:embed="rId3">
            <a:alphaModFix/>
          </a:blip>
          <a:srcRect l="14425" t="47763" r="57014" b="16416"/>
          <a:stretch/>
        </p:blipFill>
        <p:spPr>
          <a:xfrm>
            <a:off x="378150" y="1688338"/>
            <a:ext cx="2327400" cy="164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3"/>
          <p:cNvPicPr preferRelativeResize="0"/>
          <p:nvPr/>
        </p:nvPicPr>
        <p:blipFill rotWithShape="1">
          <a:blip r:embed="rId4">
            <a:alphaModFix/>
          </a:blip>
          <a:srcRect l="14788" t="45694" r="54818" b="17587"/>
          <a:stretch/>
        </p:blipFill>
        <p:spPr>
          <a:xfrm>
            <a:off x="378150" y="3440524"/>
            <a:ext cx="2327400" cy="15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3"/>
          <p:cNvPicPr preferRelativeResize="0"/>
          <p:nvPr/>
        </p:nvPicPr>
        <p:blipFill rotWithShape="1">
          <a:blip r:embed="rId5">
            <a:alphaModFix/>
          </a:blip>
          <a:srcRect l="14870" t="45718" r="57323" b="19456"/>
          <a:stretch/>
        </p:blipFill>
        <p:spPr>
          <a:xfrm>
            <a:off x="3416101" y="1688350"/>
            <a:ext cx="2372400" cy="16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3"/>
          <p:cNvPicPr preferRelativeResize="0"/>
          <p:nvPr/>
        </p:nvPicPr>
        <p:blipFill rotWithShape="1">
          <a:blip r:embed="rId6">
            <a:alphaModFix/>
          </a:blip>
          <a:srcRect l="14812" t="44245" r="54964" b="19934"/>
          <a:stretch/>
        </p:blipFill>
        <p:spPr>
          <a:xfrm>
            <a:off x="3415425" y="3440525"/>
            <a:ext cx="2372400" cy="15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3"/>
          <p:cNvPicPr preferRelativeResize="0"/>
          <p:nvPr/>
        </p:nvPicPr>
        <p:blipFill rotWithShape="1">
          <a:blip r:embed="rId7">
            <a:alphaModFix/>
          </a:blip>
          <a:srcRect l="14895" t="44863" r="57300" b="20310"/>
          <a:stretch/>
        </p:blipFill>
        <p:spPr>
          <a:xfrm>
            <a:off x="6320975" y="1688350"/>
            <a:ext cx="2327400" cy="16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3"/>
          <p:cNvPicPr preferRelativeResize="0"/>
          <p:nvPr/>
        </p:nvPicPr>
        <p:blipFill rotWithShape="1">
          <a:blip r:embed="rId8">
            <a:alphaModFix/>
          </a:blip>
          <a:srcRect l="15006" t="46379" r="54769" b="17176"/>
          <a:stretch/>
        </p:blipFill>
        <p:spPr>
          <a:xfrm>
            <a:off x="6320975" y="3440525"/>
            <a:ext cx="2327400" cy="15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/>
          <p:nvPr/>
        </p:nvSpPr>
        <p:spPr>
          <a:xfrm>
            <a:off x="819300" y="2003575"/>
            <a:ext cx="7524000" cy="2418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4"/>
          <p:cNvSpPr/>
          <p:nvPr/>
        </p:nvSpPr>
        <p:spPr>
          <a:xfrm>
            <a:off x="952950" y="2111850"/>
            <a:ext cx="7256700" cy="215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Comparison of the model</a:t>
            </a:r>
            <a:endParaRPr sz="2000" dirty="0"/>
          </a:p>
        </p:txBody>
      </p:sp>
      <p:graphicFrame>
        <p:nvGraphicFramePr>
          <p:cNvPr id="798" name="Google Shape;798;p44"/>
          <p:cNvGraphicFramePr/>
          <p:nvPr>
            <p:extLst>
              <p:ext uri="{D42A27DB-BD31-4B8C-83A1-F6EECF244321}">
                <p14:modId xmlns:p14="http://schemas.microsoft.com/office/powerpoint/2010/main" val="4002010592"/>
              </p:ext>
            </p:extLst>
          </p:nvPr>
        </p:nvGraphicFramePr>
        <p:xfrm>
          <a:off x="819303" y="1415757"/>
          <a:ext cx="7239025" cy="2787375"/>
        </p:xfrm>
        <a:graphic>
          <a:graphicData uri="http://schemas.openxmlformats.org/drawingml/2006/table">
            <a:tbl>
              <a:tblPr>
                <a:noFill/>
                <a:tableStyleId>{11B845AE-C754-45C7-B33F-8B8E1DDD2E19}</a:tableStyleId>
              </a:tblPr>
              <a:tblGrid>
                <a:gridCol w="160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4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Accuracy</a:t>
                      </a:r>
                      <a:endParaRPr sz="180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Precision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Recall 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F1-Score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KNN</a:t>
                      </a:r>
                      <a:endParaRPr sz="2000" dirty="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0.813462</a:t>
                      </a: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0.853211</a:t>
                      </a:r>
                      <a:endParaRPr b="1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0.741036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0.793177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Logistic</a:t>
                      </a:r>
                      <a:endParaRPr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0.790385</a:t>
                      </a: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0.773077</a:t>
                      </a: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0.800797</a:t>
                      </a:r>
                      <a:endParaRPr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0.786693</a:t>
                      </a:r>
                      <a:endParaRPr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Random Forest</a:t>
                      </a:r>
                      <a:endParaRPr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0.821154</a:t>
                      </a:r>
                      <a:endParaRPr b="1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0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0.803846</a:t>
                      </a:r>
                      <a:endParaRPr b="0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0.832669</a:t>
                      </a:r>
                      <a:endParaRPr b="1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0.818004</a:t>
                      </a:r>
                      <a:endParaRPr b="1" dirty="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ctrTitle" idx="13"/>
          </p:nvPr>
        </p:nvSpPr>
        <p:spPr>
          <a:xfrm>
            <a:off x="6662346" y="322367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 idx="4"/>
          </p:nvPr>
        </p:nvSpPr>
        <p:spPr>
          <a:xfrm>
            <a:off x="3562727" y="3396855"/>
            <a:ext cx="213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and Training Process</a:t>
            </a:r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9" name="Google Shape;469;p26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0" name="Google Shape;470;p26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TABLE OF CONTENTS</a:t>
            </a:r>
            <a:endParaRPr sz="2000" dirty="0"/>
          </a:p>
        </p:txBody>
      </p:sp>
      <p:sp>
        <p:nvSpPr>
          <p:cNvPr id="471" name="Google Shape;471;p26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2" name="Google Shape;472;p26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6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5" name="Google Shape;475;p26"/>
          <p:cNvCxnSpPr>
            <a:stCxn id="472" idx="1"/>
            <a:endCxn id="468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6"/>
          <p:cNvCxnSpPr>
            <a:stCxn id="473" idx="1"/>
            <a:endCxn id="46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6"/>
          <p:cNvCxnSpPr>
            <a:stCxn id="474" idx="1"/>
            <a:endCxn id="47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26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6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6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26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2" name="Google Shape;482;p26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26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89" name="Google Shape;489;p26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</a:t>
            </a:r>
            <a:endParaRPr sz="2000" dirty="0"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3"/>
          </p:nvPr>
        </p:nvSpPr>
        <p:spPr>
          <a:xfrm>
            <a:off x="618825" y="989469"/>
            <a:ext cx="6896700" cy="32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➔"/>
            </a:pPr>
            <a:r>
              <a:rPr lang="en" sz="1500" dirty="0"/>
              <a:t>We manage to obtain how accurate is our code.</a:t>
            </a:r>
            <a:endParaRPr sz="1500" dirty="0"/>
          </a:p>
          <a:p>
            <a:pPr marL="628650" lvl="1" indent="-133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◆"/>
            </a:pPr>
            <a:r>
              <a:rPr lang="en" sz="1200" dirty="0">
                <a:solidFill>
                  <a:schemeClr val="lt1"/>
                </a:solidFill>
              </a:rPr>
              <a:t>We check in our test dataset to see what is the accuracy.</a:t>
            </a:r>
            <a:endParaRPr sz="1200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➔"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805" name="Google Shape;805;p45"/>
          <p:cNvSpPr/>
          <p:nvPr/>
        </p:nvSpPr>
        <p:spPr>
          <a:xfrm>
            <a:off x="366825" y="2663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5"/>
          <p:cNvSpPr/>
          <p:nvPr/>
        </p:nvSpPr>
        <p:spPr>
          <a:xfrm>
            <a:off x="4495800" y="1903012"/>
            <a:ext cx="584700" cy="33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5"/>
          <p:cNvSpPr/>
          <p:nvPr/>
        </p:nvSpPr>
        <p:spPr>
          <a:xfrm>
            <a:off x="4495800" y="3486150"/>
            <a:ext cx="584700" cy="33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9" name="Google Shape;8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3028950"/>
            <a:ext cx="3261549" cy="12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37861"/>
          <a:stretch/>
        </p:blipFill>
        <p:spPr>
          <a:xfrm>
            <a:off x="1008675" y="1748975"/>
            <a:ext cx="3151350" cy="7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5">
            <a:alphaModFix/>
          </a:blip>
          <a:srcRect l="14440" t="42686" r="54505" b="40895"/>
          <a:stretch/>
        </p:blipFill>
        <p:spPr>
          <a:xfrm>
            <a:off x="5346525" y="1651074"/>
            <a:ext cx="2839598" cy="8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6">
            <a:alphaModFix/>
          </a:blip>
          <a:srcRect l="15122" t="33450" r="31984" b="7146"/>
          <a:stretch/>
        </p:blipFill>
        <p:spPr>
          <a:xfrm>
            <a:off x="5346525" y="2640850"/>
            <a:ext cx="3485299" cy="220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6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Contribution of work</a:t>
            </a:r>
            <a:endParaRPr sz="2000" dirty="0"/>
          </a:p>
        </p:txBody>
      </p:sp>
      <p:sp>
        <p:nvSpPr>
          <p:cNvPr id="818" name="Google Shape;818;p46"/>
          <p:cNvSpPr txBox="1">
            <a:spLocks noGrp="1"/>
          </p:cNvSpPr>
          <p:nvPr>
            <p:ph type="ctrTitle" idx="2"/>
          </p:nvPr>
        </p:nvSpPr>
        <p:spPr>
          <a:xfrm>
            <a:off x="6078330" y="8770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Tuan</a:t>
            </a:r>
            <a:endParaRPr dirty="0"/>
          </a:p>
        </p:txBody>
      </p:sp>
      <p:sp>
        <p:nvSpPr>
          <p:cNvPr id="819" name="Google Shape;819;p46"/>
          <p:cNvSpPr txBox="1">
            <a:spLocks noGrp="1"/>
          </p:cNvSpPr>
          <p:nvPr>
            <p:ph type="ctrTitle"/>
          </p:nvPr>
        </p:nvSpPr>
        <p:spPr>
          <a:xfrm>
            <a:off x="1104841" y="98947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Bernard</a:t>
            </a:r>
            <a:endParaRPr dirty="0"/>
          </a:p>
        </p:txBody>
      </p:sp>
      <p:sp>
        <p:nvSpPr>
          <p:cNvPr id="820" name="Google Shape;820;p46"/>
          <p:cNvSpPr txBox="1">
            <a:spLocks noGrp="1"/>
          </p:cNvSpPr>
          <p:nvPr>
            <p:ph type="subTitle" idx="1"/>
          </p:nvPr>
        </p:nvSpPr>
        <p:spPr>
          <a:xfrm>
            <a:off x="436450" y="1481775"/>
            <a:ext cx="3218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Delete Columns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Split the dataset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Comparing Final Data</a:t>
            </a:r>
            <a:endParaRPr dirty="0"/>
          </a:p>
        </p:txBody>
      </p:sp>
      <p:pic>
        <p:nvPicPr>
          <p:cNvPr id="822" name="Google Shape;822;p46"/>
          <p:cNvPicPr preferRelativeResize="0"/>
          <p:nvPr/>
        </p:nvPicPr>
        <p:blipFill rotWithShape="1">
          <a:blip r:embed="rId3">
            <a:alphaModFix/>
          </a:blip>
          <a:srcRect l="26078" t="36989" r="24115" b="16842"/>
          <a:stretch/>
        </p:blipFill>
        <p:spPr>
          <a:xfrm>
            <a:off x="4266883" y="2082976"/>
            <a:ext cx="2192026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00" y="2294200"/>
            <a:ext cx="2856675" cy="8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6"/>
          <p:cNvPicPr preferRelativeResize="0"/>
          <p:nvPr/>
        </p:nvPicPr>
        <p:blipFill rotWithShape="1">
          <a:blip r:embed="rId5">
            <a:alphaModFix/>
          </a:blip>
          <a:srcRect l="21029" t="40689" r="20942" b="23686"/>
          <a:stretch/>
        </p:blipFill>
        <p:spPr>
          <a:xfrm>
            <a:off x="4291350" y="3332075"/>
            <a:ext cx="4624325" cy="15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6"/>
          <p:cNvPicPr preferRelativeResize="0"/>
          <p:nvPr/>
        </p:nvPicPr>
        <p:blipFill rotWithShape="1">
          <a:blip r:embed="rId6">
            <a:alphaModFix/>
          </a:blip>
          <a:srcRect l="15122" t="33450" r="31984" b="7146"/>
          <a:stretch/>
        </p:blipFill>
        <p:spPr>
          <a:xfrm>
            <a:off x="135400" y="3255875"/>
            <a:ext cx="2856677" cy="180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20;p46">
            <a:extLst>
              <a:ext uri="{FF2B5EF4-FFF2-40B4-BE49-F238E27FC236}">
                <a16:creationId xmlns:a16="http://schemas.microsoft.com/office/drawing/2014/main" id="{38372253-017C-5D03-27CC-32AB2B29A5E4}"/>
              </a:ext>
            </a:extLst>
          </p:cNvPr>
          <p:cNvSpPr txBox="1">
            <a:spLocks/>
          </p:cNvSpPr>
          <p:nvPr/>
        </p:nvSpPr>
        <p:spPr>
          <a:xfrm>
            <a:off x="5790500" y="1349781"/>
            <a:ext cx="3218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indent="-317500" algn="l">
              <a:buClr>
                <a:schemeClr val="accent3"/>
              </a:buClr>
              <a:buSzPts val="1400"/>
              <a:buFont typeface="Maven Pro"/>
              <a:buChar char="➔"/>
            </a:pPr>
            <a:r>
              <a:rPr lang="en-SG" dirty="0"/>
              <a:t>All Data Visualization</a:t>
            </a:r>
          </a:p>
          <a:p>
            <a:pPr lvl="1" algn="l">
              <a:lnSpc>
                <a:spcPct val="150000"/>
              </a:lnSpc>
              <a:buClr>
                <a:schemeClr val="accent3"/>
              </a:buClr>
              <a:buSzPts val="1400"/>
              <a:buFont typeface="Maven Pro"/>
              <a:buChar char="➔"/>
            </a:pPr>
            <a:r>
              <a:rPr lang="en-SG" sz="1400" dirty="0">
                <a:solidFill>
                  <a:schemeClr val="bg1"/>
                </a:solidFill>
              </a:rPr>
              <a:t>Count Plot</a:t>
            </a:r>
          </a:p>
          <a:p>
            <a:pPr lvl="1" algn="l">
              <a:lnSpc>
                <a:spcPct val="150000"/>
              </a:lnSpc>
              <a:buClr>
                <a:schemeClr val="accent3"/>
              </a:buClr>
              <a:buSzPts val="1400"/>
              <a:buFont typeface="Maven Pro"/>
              <a:buChar char="➔"/>
            </a:pPr>
            <a:r>
              <a:rPr lang="en-SG" sz="1400" dirty="0">
                <a:solidFill>
                  <a:schemeClr val="bg1"/>
                </a:solidFill>
              </a:rPr>
              <a:t>Stem Plot</a:t>
            </a:r>
          </a:p>
          <a:p>
            <a:pPr lvl="1" algn="l">
              <a:lnSpc>
                <a:spcPct val="150000"/>
              </a:lnSpc>
              <a:buClr>
                <a:schemeClr val="accent3"/>
              </a:buClr>
              <a:buSzPts val="1400"/>
              <a:buFont typeface="Maven Pro"/>
              <a:buChar char="➔"/>
            </a:pPr>
            <a:r>
              <a:rPr lang="en-SG" sz="1400" dirty="0">
                <a:solidFill>
                  <a:schemeClr val="bg1"/>
                </a:solidFill>
              </a:rPr>
              <a:t>Word Cloud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work</a:t>
            </a:r>
            <a:endParaRPr sz="3000"/>
          </a:p>
        </p:txBody>
      </p:sp>
      <p:sp>
        <p:nvSpPr>
          <p:cNvPr id="831" name="Google Shape;831;p47"/>
          <p:cNvSpPr txBox="1">
            <a:spLocks noGrp="1"/>
          </p:cNvSpPr>
          <p:nvPr>
            <p:ph type="ctrTitle" idx="4"/>
          </p:nvPr>
        </p:nvSpPr>
        <p:spPr>
          <a:xfrm>
            <a:off x="1319016" y="98948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  <p:sp>
        <p:nvSpPr>
          <p:cNvPr id="832" name="Google Shape;832;p47"/>
          <p:cNvSpPr txBox="1">
            <a:spLocks noGrp="1"/>
          </p:cNvSpPr>
          <p:nvPr>
            <p:ph type="subTitle" idx="7"/>
          </p:nvPr>
        </p:nvSpPr>
        <p:spPr>
          <a:xfrm>
            <a:off x="5311975" y="1481775"/>
            <a:ext cx="33957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Random Forest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Logistic Regression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K-Nearest Neighbors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Model Analysis</a:t>
            </a:r>
            <a:endParaRPr dirty="0"/>
          </a:p>
        </p:txBody>
      </p:sp>
      <p:sp>
        <p:nvSpPr>
          <p:cNvPr id="833" name="Google Shape;833;p47"/>
          <p:cNvSpPr txBox="1">
            <a:spLocks noGrp="1"/>
          </p:cNvSpPr>
          <p:nvPr>
            <p:ph type="subTitle" idx="5"/>
          </p:nvPr>
        </p:nvSpPr>
        <p:spPr>
          <a:xfrm>
            <a:off x="436425" y="1481775"/>
            <a:ext cx="3646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Check if its Fraud or not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➔"/>
            </a:pPr>
            <a:r>
              <a:rPr lang="en" dirty="0"/>
              <a:t>Pre-processing Data (NLP)</a:t>
            </a:r>
            <a:endParaRPr dirty="0"/>
          </a:p>
        </p:txBody>
      </p:sp>
      <p:sp>
        <p:nvSpPr>
          <p:cNvPr id="834" name="Google Shape;834;p47"/>
          <p:cNvSpPr txBox="1">
            <a:spLocks noGrp="1"/>
          </p:cNvSpPr>
          <p:nvPr>
            <p:ph type="ctrTitle" idx="6"/>
          </p:nvPr>
        </p:nvSpPr>
        <p:spPr>
          <a:xfrm>
            <a:off x="6069180" y="98948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Duc</a:t>
            </a:r>
            <a:endParaRPr/>
          </a:p>
        </p:txBody>
      </p:sp>
      <p:pic>
        <p:nvPicPr>
          <p:cNvPr id="835" name="Google Shape;835;p47"/>
          <p:cNvPicPr preferRelativeResize="0"/>
          <p:nvPr/>
        </p:nvPicPr>
        <p:blipFill rotWithShape="1">
          <a:blip r:embed="rId3">
            <a:alphaModFix/>
          </a:blip>
          <a:srcRect l="21259" t="28436" r="41033" b="20711"/>
          <a:stretch/>
        </p:blipFill>
        <p:spPr>
          <a:xfrm>
            <a:off x="857675" y="2045000"/>
            <a:ext cx="2030448" cy="1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7"/>
          <p:cNvPicPr preferRelativeResize="0"/>
          <p:nvPr/>
        </p:nvPicPr>
        <p:blipFill rotWithShape="1">
          <a:blip r:embed="rId4">
            <a:alphaModFix/>
          </a:blip>
          <a:srcRect l="22303" t="33018" r="28956" b="22075"/>
          <a:stretch/>
        </p:blipFill>
        <p:spPr>
          <a:xfrm>
            <a:off x="557100" y="3681550"/>
            <a:ext cx="2631610" cy="13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7"/>
          <p:cNvPicPr preferRelativeResize="0"/>
          <p:nvPr/>
        </p:nvPicPr>
        <p:blipFill rotWithShape="1">
          <a:blip r:embed="rId5">
            <a:alphaModFix/>
          </a:blip>
          <a:srcRect t="3138" b="1750"/>
          <a:stretch/>
        </p:blipFill>
        <p:spPr>
          <a:xfrm>
            <a:off x="4638570" y="3225221"/>
            <a:ext cx="2030448" cy="163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89;p43">
            <a:extLst>
              <a:ext uri="{FF2B5EF4-FFF2-40B4-BE49-F238E27FC236}">
                <a16:creationId xmlns:a16="http://schemas.microsoft.com/office/drawing/2014/main" id="{97872760-13B9-DC9C-9A68-1E0FC757208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895" t="44863" r="57300" b="20310"/>
          <a:stretch/>
        </p:blipFill>
        <p:spPr>
          <a:xfrm>
            <a:off x="6553200" y="2514320"/>
            <a:ext cx="2327400" cy="16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8"/>
          <p:cNvSpPr txBox="1">
            <a:spLocks noGrp="1"/>
          </p:cNvSpPr>
          <p:nvPr>
            <p:ph type="title"/>
          </p:nvPr>
        </p:nvSpPr>
        <p:spPr>
          <a:xfrm>
            <a:off x="2471150" y="8394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845" name="Google Shape;845;p48"/>
          <p:cNvSpPr txBox="1">
            <a:spLocks noGrp="1"/>
          </p:cNvSpPr>
          <p:nvPr>
            <p:ph type="subTitle" idx="1"/>
          </p:nvPr>
        </p:nvSpPr>
        <p:spPr>
          <a:xfrm>
            <a:off x="1301150" y="1800000"/>
            <a:ext cx="61632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</a:rPr>
              <a:t>Do you have any questions?</a:t>
            </a:r>
            <a:endParaRPr sz="2600"/>
          </a:p>
        </p:txBody>
      </p:sp>
      <p:sp>
        <p:nvSpPr>
          <p:cNvPr id="846" name="Google Shape;846;p48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8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8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8"/>
          <p:cNvSpPr/>
          <p:nvPr/>
        </p:nvSpPr>
        <p:spPr>
          <a:xfrm>
            <a:off x="3276800" y="3121375"/>
            <a:ext cx="523800" cy="5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/>
          <p:nvPr/>
        </p:nvSpPr>
        <p:spPr>
          <a:xfrm>
            <a:off x="4120850" y="3121375"/>
            <a:ext cx="523800" cy="52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4964900" y="3121375"/>
            <a:ext cx="523800" cy="52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48"/>
          <p:cNvGrpSpPr/>
          <p:nvPr/>
        </p:nvGrpSpPr>
        <p:grpSpPr>
          <a:xfrm>
            <a:off x="3407882" y="3252461"/>
            <a:ext cx="261630" cy="261630"/>
            <a:chOff x="3368074" y="3882537"/>
            <a:chExt cx="215298" cy="215298"/>
          </a:xfrm>
        </p:grpSpPr>
        <p:sp>
          <p:nvSpPr>
            <p:cNvPr id="853" name="Google Shape;853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48"/>
          <p:cNvSpPr/>
          <p:nvPr/>
        </p:nvSpPr>
        <p:spPr>
          <a:xfrm>
            <a:off x="5066623" y="3252448"/>
            <a:ext cx="320355" cy="261656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48"/>
          <p:cNvGrpSpPr/>
          <p:nvPr/>
        </p:nvGrpSpPr>
        <p:grpSpPr>
          <a:xfrm>
            <a:off x="4236456" y="3252450"/>
            <a:ext cx="292574" cy="261652"/>
            <a:chOff x="3824739" y="3890112"/>
            <a:chExt cx="208105" cy="186110"/>
          </a:xfrm>
        </p:grpSpPr>
        <p:sp>
          <p:nvSpPr>
            <p:cNvPr id="858" name="Google Shape;858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9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" sz="1400" u="sng" dirty="0">
                <a:latin typeface="Arial"/>
                <a:ea typeface="Arial"/>
                <a:cs typeface="Arial"/>
                <a:sym typeface="Arial"/>
                <a:hlinkClick r:id="rId3"/>
              </a:rPr>
              <a:t>https://quantdare.com/decision-trees-gini-vs-entropy/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" sz="1400" u="sng" dirty="0">
                <a:latin typeface="Arial"/>
                <a:ea typeface="Arial"/>
                <a:cs typeface="Arial"/>
                <a:sym typeface="Arial"/>
                <a:hlinkClick r:id="rId4"/>
              </a:rPr>
              <a:t>https://developers.google.com/machine-learning/crash-course/classification/roc-and-auc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https://towardsdatascience.com/accuracy-precision-recall-or-f1-331fb37c5cb9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  <a:hlinkClick r:id="rId6"/>
              </a:rPr>
              <a:t>https://scikit-learn.org/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Link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body" idx="1"/>
          </p:nvPr>
        </p:nvSpPr>
        <p:spPr>
          <a:xfrm>
            <a:off x="466350" y="989475"/>
            <a:ext cx="7959000" cy="3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3"/>
              </a:buClr>
            </a:pPr>
            <a:r>
              <a:rPr lang="en" sz="1500" dirty="0"/>
              <a:t>Employment scams are on the rise. </a:t>
            </a:r>
            <a:endParaRPr sz="1500" dirty="0"/>
          </a:p>
          <a:p>
            <a:pPr>
              <a:buClr>
                <a:schemeClr val="accent3"/>
              </a:buClr>
            </a:pPr>
            <a:r>
              <a:rPr lang="en" sz="1500" dirty="0"/>
              <a:t>According to CNBC, the number of employment scams doubled in 2018 as compared to 2017. </a:t>
            </a:r>
            <a:endParaRPr sz="1500" dirty="0"/>
          </a:p>
          <a:p>
            <a:pPr>
              <a:buClr>
                <a:schemeClr val="accent3"/>
              </a:buClr>
            </a:pPr>
            <a:r>
              <a:rPr lang="en" sz="1500" dirty="0"/>
              <a:t>Economic stress and the coronavirus impact have significantly reduced job availability and job loss for many individuals -&gt; High unemployment</a:t>
            </a:r>
            <a:endParaRPr sz="1500" dirty="0"/>
          </a:p>
          <a:p>
            <a:pPr marL="419100" indent="-285750">
              <a:buClr>
                <a:schemeClr val="accent3"/>
              </a:buClr>
              <a:buSzPts val="1500"/>
            </a:pPr>
            <a:r>
              <a:rPr lang="en" sz="1500" dirty="0"/>
              <a:t>The scams on job postings allow scammers to gain access to personal information, such as bank account details</a:t>
            </a:r>
            <a:endParaRPr sz="1500" dirty="0"/>
          </a:p>
          <a:p>
            <a:pPr>
              <a:buClr>
                <a:schemeClr val="accent3"/>
              </a:buClr>
            </a:pPr>
            <a:r>
              <a:rPr lang="en" sz="1500" dirty="0"/>
              <a:t>Many people are falling prey to these scammers using the desperation that is caused by an unprecedented incident. </a:t>
            </a:r>
            <a:endParaRPr sz="1500" dirty="0"/>
          </a:p>
          <a:p>
            <a:pPr>
              <a:buClr>
                <a:schemeClr val="accent3"/>
              </a:buClr>
            </a:pPr>
            <a:r>
              <a:rPr lang="en" sz="1500" dirty="0"/>
              <a:t>Hence, with </a:t>
            </a:r>
            <a:r>
              <a:rPr lang="en" sz="1500" b="1" u="sng" dirty="0"/>
              <a:t>classification</a:t>
            </a:r>
            <a:r>
              <a:rPr lang="en" sz="1500" dirty="0"/>
              <a:t> and the use of </a:t>
            </a:r>
            <a:r>
              <a:rPr lang="en" sz="1500" b="1" u="sng" dirty="0"/>
              <a:t>Natural Language Processing (NLP)</a:t>
            </a:r>
            <a:r>
              <a:rPr lang="en" sz="1500" dirty="0"/>
              <a:t> , we aim to separate fraudulent and real job postings.</a:t>
            </a:r>
            <a:endParaRPr dirty="0"/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959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How the ML problem aims to solve our objective</a:t>
            </a:r>
            <a:endParaRPr sz="20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"/>
          <p:cNvSpPr txBox="1">
            <a:spLocks noGrp="1"/>
          </p:cNvSpPr>
          <p:nvPr>
            <p:ph type="ctrTitle" idx="8"/>
          </p:nvPr>
        </p:nvSpPr>
        <p:spPr>
          <a:xfrm>
            <a:off x="618825" y="37755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OUR DATASET</a:t>
            </a:r>
            <a:endParaRPr sz="2000" dirty="0"/>
          </a:p>
        </p:txBody>
      </p:sp>
      <p:sp>
        <p:nvSpPr>
          <p:cNvPr id="562" name="Google Shape;562;p29"/>
          <p:cNvSpPr txBox="1">
            <a:spLocks noGrp="1"/>
          </p:cNvSpPr>
          <p:nvPr>
            <p:ph type="ctrTitle"/>
          </p:nvPr>
        </p:nvSpPr>
        <p:spPr>
          <a:xfrm>
            <a:off x="915161" y="212751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18,000</a:t>
            </a:r>
            <a:endParaRPr sz="2400"/>
          </a:p>
        </p:txBody>
      </p:sp>
      <p:sp>
        <p:nvSpPr>
          <p:cNvPr id="563" name="Google Shape;563;p29"/>
          <p:cNvSpPr txBox="1">
            <a:spLocks noGrp="1"/>
          </p:cNvSpPr>
          <p:nvPr>
            <p:ph type="subTitle" idx="1"/>
          </p:nvPr>
        </p:nvSpPr>
        <p:spPr>
          <a:xfrm>
            <a:off x="879139" y="1605372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Total Job Descriptions</a:t>
            </a:r>
            <a:endParaRPr sz="1800"/>
          </a:p>
        </p:txBody>
      </p:sp>
      <p:sp>
        <p:nvSpPr>
          <p:cNvPr id="564" name="Google Shape;564;p29"/>
          <p:cNvSpPr txBox="1">
            <a:spLocks noGrp="1"/>
          </p:cNvSpPr>
          <p:nvPr>
            <p:ph type="ctrTitle" idx="2"/>
          </p:nvPr>
        </p:nvSpPr>
        <p:spPr>
          <a:xfrm>
            <a:off x="6347500" y="1657150"/>
            <a:ext cx="15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Textual information</a:t>
            </a:r>
            <a:endParaRPr sz="2400"/>
          </a:p>
        </p:txBody>
      </p:sp>
      <p:sp>
        <p:nvSpPr>
          <p:cNvPr id="565" name="Google Shape;565;p29"/>
          <p:cNvSpPr txBox="1">
            <a:spLocks noGrp="1"/>
          </p:cNvSpPr>
          <p:nvPr>
            <p:ph type="ctrTitle" idx="4"/>
          </p:nvPr>
        </p:nvSpPr>
        <p:spPr>
          <a:xfrm>
            <a:off x="915161" y="268950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800</a:t>
            </a:r>
            <a:endParaRPr sz="2400"/>
          </a:p>
        </p:txBody>
      </p:sp>
      <p:sp>
        <p:nvSpPr>
          <p:cNvPr id="566" name="Google Shape;566;p29"/>
          <p:cNvSpPr txBox="1">
            <a:spLocks noGrp="1"/>
          </p:cNvSpPr>
          <p:nvPr>
            <p:ph type="subTitle" idx="5"/>
          </p:nvPr>
        </p:nvSpPr>
        <p:spPr>
          <a:xfrm>
            <a:off x="915161" y="31812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Fake Job Descriptions</a:t>
            </a:r>
            <a:endParaRPr sz="1800"/>
          </a:p>
        </p:txBody>
      </p:sp>
      <p:sp>
        <p:nvSpPr>
          <p:cNvPr id="567" name="Google Shape;567;p29"/>
          <p:cNvSpPr txBox="1">
            <a:spLocks noGrp="1"/>
          </p:cNvSpPr>
          <p:nvPr>
            <p:ph type="ctrTitle" idx="6"/>
          </p:nvPr>
        </p:nvSpPr>
        <p:spPr>
          <a:xfrm>
            <a:off x="6347500" y="3091300"/>
            <a:ext cx="1728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Meta - information</a:t>
            </a:r>
            <a:endParaRPr sz="2400"/>
          </a:p>
        </p:txBody>
      </p:sp>
      <p:sp>
        <p:nvSpPr>
          <p:cNvPr id="568" name="Google Shape;568;p29"/>
          <p:cNvSpPr/>
          <p:nvPr/>
        </p:nvSpPr>
        <p:spPr>
          <a:xfrm>
            <a:off x="3174876" y="1174275"/>
            <a:ext cx="2794205" cy="2794153"/>
          </a:xfrm>
          <a:custGeom>
            <a:avLst/>
            <a:gdLst/>
            <a:ahLst/>
            <a:cxnLst/>
            <a:rect l="l" t="t" r="r" b="b"/>
            <a:pathLst>
              <a:path w="53593" h="53592" extrusionOk="0">
                <a:moveTo>
                  <a:pt x="26790" y="454"/>
                </a:moveTo>
                <a:cubicBezTo>
                  <a:pt x="41319" y="454"/>
                  <a:pt x="53139" y="12273"/>
                  <a:pt x="53139" y="26789"/>
                </a:cubicBezTo>
                <a:cubicBezTo>
                  <a:pt x="53139" y="41318"/>
                  <a:pt x="41319" y="53138"/>
                  <a:pt x="26790" y="53138"/>
                </a:cubicBezTo>
                <a:cubicBezTo>
                  <a:pt x="12274" y="53138"/>
                  <a:pt x="454" y="41318"/>
                  <a:pt x="454" y="26789"/>
                </a:cubicBezTo>
                <a:cubicBezTo>
                  <a:pt x="454" y="12273"/>
                  <a:pt x="12274" y="454"/>
                  <a:pt x="26790" y="454"/>
                </a:cubicBezTo>
                <a:close/>
                <a:moveTo>
                  <a:pt x="26790" y="0"/>
                </a:moveTo>
                <a:cubicBezTo>
                  <a:pt x="12022" y="0"/>
                  <a:pt x="1" y="12021"/>
                  <a:pt x="1" y="26789"/>
                </a:cubicBezTo>
                <a:cubicBezTo>
                  <a:pt x="1" y="41570"/>
                  <a:pt x="12022" y="53591"/>
                  <a:pt x="26790" y="53591"/>
                </a:cubicBezTo>
                <a:cubicBezTo>
                  <a:pt x="41571" y="53591"/>
                  <a:pt x="53592" y="41570"/>
                  <a:pt x="53592" y="26789"/>
                </a:cubicBezTo>
                <a:cubicBezTo>
                  <a:pt x="53592" y="12021"/>
                  <a:pt x="41571" y="0"/>
                  <a:pt x="267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9"/>
          <p:cNvSpPr/>
          <p:nvPr/>
        </p:nvSpPr>
        <p:spPr>
          <a:xfrm>
            <a:off x="3363449" y="1363475"/>
            <a:ext cx="2417042" cy="2416417"/>
          </a:xfrm>
          <a:custGeom>
            <a:avLst/>
            <a:gdLst/>
            <a:ahLst/>
            <a:cxnLst/>
            <a:rect l="l" t="t" r="r" b="b"/>
            <a:pathLst>
              <a:path w="46359" h="46347" extrusionOk="0">
                <a:moveTo>
                  <a:pt x="23173" y="441"/>
                </a:moveTo>
                <a:cubicBezTo>
                  <a:pt x="35711" y="441"/>
                  <a:pt x="45905" y="10635"/>
                  <a:pt x="45905" y="23160"/>
                </a:cubicBezTo>
                <a:cubicBezTo>
                  <a:pt x="45905" y="35698"/>
                  <a:pt x="35711" y="45892"/>
                  <a:pt x="23186" y="45892"/>
                </a:cubicBezTo>
                <a:cubicBezTo>
                  <a:pt x="10661" y="45892"/>
                  <a:pt x="466" y="35698"/>
                  <a:pt x="466" y="23160"/>
                </a:cubicBezTo>
                <a:cubicBezTo>
                  <a:pt x="466" y="10635"/>
                  <a:pt x="10648" y="441"/>
                  <a:pt x="23173" y="441"/>
                </a:cubicBezTo>
                <a:close/>
                <a:moveTo>
                  <a:pt x="23173" y="0"/>
                </a:moveTo>
                <a:cubicBezTo>
                  <a:pt x="10396" y="0"/>
                  <a:pt x="0" y="10383"/>
                  <a:pt x="0" y="23160"/>
                </a:cubicBezTo>
                <a:cubicBezTo>
                  <a:pt x="0" y="35950"/>
                  <a:pt x="10396" y="46346"/>
                  <a:pt x="23173" y="46346"/>
                </a:cubicBezTo>
                <a:cubicBezTo>
                  <a:pt x="35963" y="46346"/>
                  <a:pt x="46359" y="35938"/>
                  <a:pt x="46359" y="23160"/>
                </a:cubicBezTo>
                <a:cubicBezTo>
                  <a:pt x="46359" y="10396"/>
                  <a:pt x="35963" y="0"/>
                  <a:pt x="23173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9"/>
          <p:cNvSpPr/>
          <p:nvPr/>
        </p:nvSpPr>
        <p:spPr>
          <a:xfrm>
            <a:off x="3471839" y="1551371"/>
            <a:ext cx="2120119" cy="2039932"/>
          </a:xfrm>
          <a:custGeom>
            <a:avLst/>
            <a:gdLst/>
            <a:ahLst/>
            <a:cxnLst/>
            <a:rect l="l" t="t" r="r" b="b"/>
            <a:pathLst>
              <a:path w="40664" h="39126" extrusionOk="0">
                <a:moveTo>
                  <a:pt x="21094" y="454"/>
                </a:moveTo>
                <a:cubicBezTo>
                  <a:pt x="31641" y="466"/>
                  <a:pt x="40197" y="9010"/>
                  <a:pt x="40210" y="19556"/>
                </a:cubicBezTo>
                <a:cubicBezTo>
                  <a:pt x="40210" y="27293"/>
                  <a:pt x="35547" y="34262"/>
                  <a:pt x="28415" y="37210"/>
                </a:cubicBezTo>
                <a:cubicBezTo>
                  <a:pt x="26049" y="38191"/>
                  <a:pt x="23565" y="38667"/>
                  <a:pt x="21102" y="38667"/>
                </a:cubicBezTo>
                <a:cubicBezTo>
                  <a:pt x="16129" y="38667"/>
                  <a:pt x="11243" y="36726"/>
                  <a:pt x="7586" y="33077"/>
                </a:cubicBezTo>
                <a:cubicBezTo>
                  <a:pt x="2130" y="27608"/>
                  <a:pt x="492" y="19393"/>
                  <a:pt x="3440" y="12248"/>
                </a:cubicBezTo>
                <a:cubicBezTo>
                  <a:pt x="6402" y="5116"/>
                  <a:pt x="13370" y="454"/>
                  <a:pt x="21094" y="454"/>
                </a:cubicBezTo>
                <a:close/>
                <a:moveTo>
                  <a:pt x="21107" y="0"/>
                </a:moveTo>
                <a:cubicBezTo>
                  <a:pt x="16017" y="0"/>
                  <a:pt x="11015" y="1989"/>
                  <a:pt x="7271" y="5733"/>
                </a:cubicBezTo>
                <a:cubicBezTo>
                  <a:pt x="1676" y="11328"/>
                  <a:pt x="0" y="19733"/>
                  <a:pt x="3025" y="27041"/>
                </a:cubicBezTo>
                <a:cubicBezTo>
                  <a:pt x="6049" y="34362"/>
                  <a:pt x="13181" y="39126"/>
                  <a:pt x="21094" y="39126"/>
                </a:cubicBezTo>
                <a:cubicBezTo>
                  <a:pt x="31893" y="39113"/>
                  <a:pt x="40651" y="30355"/>
                  <a:pt x="40663" y="19556"/>
                </a:cubicBezTo>
                <a:cubicBezTo>
                  <a:pt x="40663" y="11643"/>
                  <a:pt x="35888" y="4511"/>
                  <a:pt x="28579" y="1487"/>
                </a:cubicBezTo>
                <a:cubicBezTo>
                  <a:pt x="26161" y="486"/>
                  <a:pt x="23624" y="0"/>
                  <a:pt x="21107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9"/>
          <p:cNvSpPr/>
          <p:nvPr/>
        </p:nvSpPr>
        <p:spPr>
          <a:xfrm>
            <a:off x="3674854" y="1739736"/>
            <a:ext cx="1728515" cy="1663030"/>
          </a:xfrm>
          <a:custGeom>
            <a:avLst/>
            <a:gdLst/>
            <a:ahLst/>
            <a:cxnLst/>
            <a:rect l="l" t="t" r="r" b="b"/>
            <a:pathLst>
              <a:path w="33153" h="31897" extrusionOk="0">
                <a:moveTo>
                  <a:pt x="17200" y="457"/>
                </a:moveTo>
                <a:cubicBezTo>
                  <a:pt x="25756" y="470"/>
                  <a:pt x="32687" y="7400"/>
                  <a:pt x="32699" y="15943"/>
                </a:cubicBezTo>
                <a:cubicBezTo>
                  <a:pt x="32699" y="22219"/>
                  <a:pt x="28919" y="27864"/>
                  <a:pt x="23135" y="30258"/>
                </a:cubicBezTo>
                <a:cubicBezTo>
                  <a:pt x="21216" y="31055"/>
                  <a:pt x="19202" y="31442"/>
                  <a:pt x="17207" y="31442"/>
                </a:cubicBezTo>
                <a:cubicBezTo>
                  <a:pt x="13176" y="31442"/>
                  <a:pt x="9217" y="29864"/>
                  <a:pt x="6250" y="26906"/>
                </a:cubicBezTo>
                <a:cubicBezTo>
                  <a:pt x="1815" y="22471"/>
                  <a:pt x="491" y="15805"/>
                  <a:pt x="2886" y="10021"/>
                </a:cubicBezTo>
                <a:cubicBezTo>
                  <a:pt x="5292" y="4225"/>
                  <a:pt x="10938" y="457"/>
                  <a:pt x="17200" y="457"/>
                </a:cubicBezTo>
                <a:close/>
                <a:moveTo>
                  <a:pt x="17222" y="0"/>
                </a:moveTo>
                <a:cubicBezTo>
                  <a:pt x="13069" y="0"/>
                  <a:pt x="8988" y="1625"/>
                  <a:pt x="5935" y="4678"/>
                </a:cubicBezTo>
                <a:cubicBezTo>
                  <a:pt x="1374" y="9227"/>
                  <a:pt x="0" y="16095"/>
                  <a:pt x="2470" y="22055"/>
                </a:cubicBezTo>
                <a:cubicBezTo>
                  <a:pt x="4940" y="28002"/>
                  <a:pt x="10749" y="31896"/>
                  <a:pt x="17200" y="31896"/>
                </a:cubicBezTo>
                <a:cubicBezTo>
                  <a:pt x="26008" y="31884"/>
                  <a:pt x="33140" y="24751"/>
                  <a:pt x="33153" y="15943"/>
                </a:cubicBezTo>
                <a:cubicBezTo>
                  <a:pt x="33153" y="9504"/>
                  <a:pt x="29272" y="3683"/>
                  <a:pt x="23312" y="1213"/>
                </a:cubicBezTo>
                <a:cubicBezTo>
                  <a:pt x="21341" y="396"/>
                  <a:pt x="19273" y="0"/>
                  <a:pt x="17222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9"/>
          <p:cNvSpPr/>
          <p:nvPr/>
        </p:nvSpPr>
        <p:spPr>
          <a:xfrm rot="-8999970">
            <a:off x="3174921" y="1175009"/>
            <a:ext cx="2794158" cy="2793489"/>
          </a:xfrm>
          <a:prstGeom prst="blockArc">
            <a:avLst>
              <a:gd name="adj1" fmla="val 15791057"/>
              <a:gd name="adj2" fmla="val 10360267"/>
              <a:gd name="adj3" fmla="val 86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9"/>
          <p:cNvSpPr/>
          <p:nvPr/>
        </p:nvSpPr>
        <p:spPr>
          <a:xfrm>
            <a:off x="3363451" y="1363422"/>
            <a:ext cx="2417100" cy="2416500"/>
          </a:xfrm>
          <a:prstGeom prst="blockArc">
            <a:avLst>
              <a:gd name="adj1" fmla="val 18313733"/>
              <a:gd name="adj2" fmla="val 10538502"/>
              <a:gd name="adj3" fmla="val 1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9"/>
          <p:cNvSpPr/>
          <p:nvPr/>
        </p:nvSpPr>
        <p:spPr>
          <a:xfrm rot="4870002">
            <a:off x="3552388" y="1552211"/>
            <a:ext cx="2039591" cy="2038998"/>
          </a:xfrm>
          <a:prstGeom prst="blockArc">
            <a:avLst>
              <a:gd name="adj1" fmla="val 2412399"/>
              <a:gd name="adj2" fmla="val 10510293"/>
              <a:gd name="adj3" fmla="val 121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9"/>
          <p:cNvSpPr/>
          <p:nvPr/>
        </p:nvSpPr>
        <p:spPr>
          <a:xfrm rot="788870">
            <a:off x="3743754" y="1743685"/>
            <a:ext cx="1656523" cy="1655871"/>
          </a:xfrm>
          <a:prstGeom prst="blockArc">
            <a:avLst>
              <a:gd name="adj1" fmla="val 19721094"/>
              <a:gd name="adj2" fmla="val 10510293"/>
              <a:gd name="adj3" fmla="val 1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6" name="Google Shape;576;p29"/>
          <p:cNvCxnSpPr/>
          <p:nvPr/>
        </p:nvCxnSpPr>
        <p:spPr>
          <a:xfrm>
            <a:off x="2068344" y="2563725"/>
            <a:ext cx="17169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7" name="Google Shape;577;p29"/>
          <p:cNvCxnSpPr/>
          <p:nvPr/>
        </p:nvCxnSpPr>
        <p:spPr>
          <a:xfrm>
            <a:off x="2068344" y="2890775"/>
            <a:ext cx="1577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8" name="Google Shape;578;p29"/>
          <p:cNvCxnSpPr/>
          <p:nvPr/>
        </p:nvCxnSpPr>
        <p:spPr>
          <a:xfrm rot="10800000">
            <a:off x="5715844" y="2563725"/>
            <a:ext cx="1310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9" name="Google Shape;579;p29"/>
          <p:cNvCxnSpPr/>
          <p:nvPr/>
        </p:nvCxnSpPr>
        <p:spPr>
          <a:xfrm rot="10800000">
            <a:off x="5878144" y="2890775"/>
            <a:ext cx="11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80" name="Google Shape;580;p29"/>
          <p:cNvSpPr txBox="1">
            <a:spLocks noGrp="1"/>
          </p:cNvSpPr>
          <p:nvPr>
            <p:ph type="ctrTitle" idx="4"/>
          </p:nvPr>
        </p:nvSpPr>
        <p:spPr>
          <a:xfrm>
            <a:off x="3857225" y="2145075"/>
            <a:ext cx="14295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fake_job_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postings.csv</a:t>
            </a:r>
            <a:endParaRPr/>
          </a:p>
        </p:txBody>
      </p:sp>
      <p:sp>
        <p:nvSpPr>
          <p:cNvPr id="581" name="Google Shape;581;p29"/>
          <p:cNvSpPr txBox="1"/>
          <p:nvPr/>
        </p:nvSpPr>
        <p:spPr>
          <a:xfrm>
            <a:off x="2361500" y="4288450"/>
            <a:ext cx="472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Type of Machine Learning Project: Classification</a:t>
            </a:r>
            <a:endParaRPr sz="16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0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75879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Read and get insights about the datasets using </a:t>
            </a:r>
            <a:r>
              <a:rPr lang="en" sz="1500" u="sng" dirty="0">
                <a:solidFill>
                  <a:schemeClr val="accent5"/>
                </a:solidFill>
              </a:rPr>
              <a:t>head()</a:t>
            </a:r>
            <a:r>
              <a:rPr lang="en" sz="1500" dirty="0"/>
              <a:t>, </a:t>
            </a:r>
            <a:r>
              <a:rPr lang="en" sz="1500" u="sng" dirty="0">
                <a:solidFill>
                  <a:schemeClr val="accent5"/>
                </a:solidFill>
              </a:rPr>
              <a:t>info()</a:t>
            </a:r>
            <a:r>
              <a:rPr lang="en" sz="1500" dirty="0"/>
              <a:t>, </a:t>
            </a:r>
            <a:r>
              <a:rPr lang="en" sz="1500" u="sng" dirty="0">
                <a:solidFill>
                  <a:schemeClr val="accent5"/>
                </a:solidFill>
              </a:rPr>
              <a:t>describe()</a:t>
            </a:r>
            <a:r>
              <a:rPr lang="en" sz="1500" dirty="0"/>
              <a:t> function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587" name="Google Shape;587;p30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681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Exploratory Data Analysis - Get Insights about the Dataset</a:t>
            </a:r>
            <a:endParaRPr sz="2000" dirty="0"/>
          </a:p>
        </p:txBody>
      </p:sp>
      <p:grpSp>
        <p:nvGrpSpPr>
          <p:cNvPr id="588" name="Google Shape;588;p30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89" name="Google Shape;589;p30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4" name="Google Shape;5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00" y="1401125"/>
            <a:ext cx="3559720" cy="7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00" y="2311850"/>
            <a:ext cx="3559726" cy="184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375" y="1401125"/>
            <a:ext cx="2981325" cy="145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376" y="3056368"/>
            <a:ext cx="2981331" cy="189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1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692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Check if there are any missing values with </a:t>
            </a:r>
            <a:r>
              <a:rPr lang="en" sz="1500" u="sng">
                <a:solidFill>
                  <a:schemeClr val="accent5"/>
                </a:solidFill>
              </a:rPr>
              <a:t>isnull()</a:t>
            </a:r>
            <a:r>
              <a:rPr lang="en" sz="1500"/>
              <a:t> function: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03" name="Google Shape;603;p31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Handling Missing Values</a:t>
            </a:r>
            <a:endParaRPr sz="2000"/>
          </a:p>
        </p:txBody>
      </p:sp>
      <p:grpSp>
        <p:nvGrpSpPr>
          <p:cNvPr id="604" name="Google Shape;604;p3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05" name="Google Shape;605;p31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0" name="Google Shape;6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50" y="1219925"/>
            <a:ext cx="2755741" cy="4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50" y="1814875"/>
            <a:ext cx="2291250" cy="23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1"/>
          <p:cNvSpPr txBox="1"/>
          <p:nvPr/>
        </p:nvSpPr>
        <p:spPr>
          <a:xfrm>
            <a:off x="3720800" y="1814875"/>
            <a:ext cx="3409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As we can see, every column has different amount of missing values. For example, job_id is 0 while location is 346.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aven Pro"/>
              <a:buChar char="●"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 handle missing values, we might drop columns containing NaN / unwanted columns or replace NaN with some values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2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39465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Drop columns containing all missing values or unwanted columns: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18" name="Google Shape;618;p32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Handling Missing Values</a:t>
            </a:r>
            <a:endParaRPr sz="2000"/>
          </a:p>
        </p:txBody>
      </p:sp>
      <p:grpSp>
        <p:nvGrpSpPr>
          <p:cNvPr id="619" name="Google Shape;619;p32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620" name="Google Shape;620;p32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2"/>
          <p:cNvSpPr txBox="1"/>
          <p:nvPr/>
        </p:nvSpPr>
        <p:spPr>
          <a:xfrm>
            <a:off x="4695225" y="765325"/>
            <a:ext cx="362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Replace missing values in the remaining columns with string “ ”:</a:t>
            </a: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6" name="Google Shape;6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20" y="1457500"/>
            <a:ext cx="3946500" cy="91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34" y="1457500"/>
            <a:ext cx="3522379" cy="50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25" y="2654200"/>
            <a:ext cx="4923576" cy="19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3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4801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percentage does fake job postings account for?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4" name="Google Shape;634;p33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Data Visualization</a:t>
            </a:r>
            <a:endParaRPr sz="2000"/>
          </a:p>
        </p:txBody>
      </p:sp>
      <p:grpSp>
        <p:nvGrpSpPr>
          <p:cNvPr id="635" name="Google Shape;635;p33"/>
          <p:cNvGrpSpPr/>
          <p:nvPr/>
        </p:nvGrpSpPr>
        <p:grpSpPr>
          <a:xfrm>
            <a:off x="7686115" y="2"/>
            <a:ext cx="2291258" cy="2445965"/>
            <a:chOff x="4882900" y="-64350"/>
            <a:chExt cx="2493750" cy="2922300"/>
          </a:xfrm>
        </p:grpSpPr>
        <p:sp>
          <p:nvSpPr>
            <p:cNvPr id="636" name="Google Shape;636;p33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1" name="Google Shape;6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863" y="1209125"/>
            <a:ext cx="3666424" cy="30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3"/>
          <p:cNvSpPr txBox="1">
            <a:spLocks noGrp="1"/>
          </p:cNvSpPr>
          <p:nvPr>
            <p:ph type="body" idx="1"/>
          </p:nvPr>
        </p:nvSpPr>
        <p:spPr>
          <a:xfrm>
            <a:off x="921225" y="4327400"/>
            <a:ext cx="70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data is highly unbalanced (bias toward non-fraudulent class)!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4"/>
          <p:cNvSpPr txBox="1">
            <a:spLocks noGrp="1"/>
          </p:cNvSpPr>
          <p:nvPr>
            <p:ph type="body" idx="1"/>
          </p:nvPr>
        </p:nvSpPr>
        <p:spPr>
          <a:xfrm>
            <a:off x="618825" y="765325"/>
            <a:ext cx="54801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does experience relate to fake jobs?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CF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48" name="Google Shape;648;p34"/>
          <p:cNvSpPr txBox="1">
            <a:spLocks noGrp="1"/>
          </p:cNvSpPr>
          <p:nvPr>
            <p:ph type="ctrTitle"/>
          </p:nvPr>
        </p:nvSpPr>
        <p:spPr>
          <a:xfrm>
            <a:off x="618825" y="187525"/>
            <a:ext cx="743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Exploratory Data Analysis - Data Visualization</a:t>
            </a:r>
            <a:endParaRPr sz="2000"/>
          </a:p>
        </p:txBody>
      </p:sp>
      <p:grpSp>
        <p:nvGrpSpPr>
          <p:cNvPr id="649" name="Google Shape;649;p34"/>
          <p:cNvGrpSpPr/>
          <p:nvPr/>
        </p:nvGrpSpPr>
        <p:grpSpPr>
          <a:xfrm>
            <a:off x="7686115" y="2"/>
            <a:ext cx="2291258" cy="2445965"/>
            <a:chOff x="4882900" y="-64350"/>
            <a:chExt cx="2493750" cy="2922300"/>
          </a:xfrm>
        </p:grpSpPr>
        <p:sp>
          <p:nvSpPr>
            <p:cNvPr id="650" name="Google Shape;650;p34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5" name="Google Shape;6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00" y="1258775"/>
            <a:ext cx="6161224" cy="1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00" y="2445975"/>
            <a:ext cx="4642709" cy="19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25</TotalTime>
  <Words>807</Words>
  <Application>Microsoft Office PowerPoint</Application>
  <PresentationFormat>On-screen Show (16:9)</PresentationFormat>
  <Paragraphs>207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Share Tech</vt:lpstr>
      <vt:lpstr>Fira Sans Extra Condensed Medium</vt:lpstr>
      <vt:lpstr>Advent Pro SemiBold</vt:lpstr>
      <vt:lpstr>Nunito Light</vt:lpstr>
      <vt:lpstr>Livvic Light</vt:lpstr>
      <vt:lpstr>Fira Sans Condensed Medium</vt:lpstr>
      <vt:lpstr>Maven Pro</vt:lpstr>
      <vt:lpstr>Arial</vt:lpstr>
      <vt:lpstr>Data Science Consulting by Slidesgo</vt:lpstr>
      <vt:lpstr>FAKE JOBS PREDICTIONS</vt:lpstr>
      <vt:lpstr>Conclusion</vt:lpstr>
      <vt:lpstr>How the ML problem aims to solve our objective</vt:lpstr>
      <vt:lpstr>OUR DATASET</vt:lpstr>
      <vt:lpstr>Exploratory Data Analysis - Get Insights about the Dataset</vt:lpstr>
      <vt:lpstr>Exploratory Data Analysis - Handling Missing Values</vt:lpstr>
      <vt:lpstr>Exploratory Data Analysis - Handling Missing Values</vt:lpstr>
      <vt:lpstr>Exploratory Data Analysis - Data Visualization</vt:lpstr>
      <vt:lpstr>Exploratory Data Analysis - Data Visualization</vt:lpstr>
      <vt:lpstr>Exploratory Data Analysis - Data Visualization</vt:lpstr>
      <vt:lpstr>Exploratory Data Analysis - Data Visualization</vt:lpstr>
      <vt:lpstr>Exploratory Data Analysis - Data Visualization</vt:lpstr>
      <vt:lpstr>Pre-processing Data for Training the model</vt:lpstr>
      <vt:lpstr>Pre-processing Data for NLP</vt:lpstr>
      <vt:lpstr>Exploratory Data Analysis - Usage of TF-IDF Vectorizer  </vt:lpstr>
      <vt:lpstr>Training the model: Overview</vt:lpstr>
      <vt:lpstr>Train the model: Approach</vt:lpstr>
      <vt:lpstr>Model Analysis</vt:lpstr>
      <vt:lpstr>Comparison of the model</vt:lpstr>
      <vt:lpstr>Conclusion</vt:lpstr>
      <vt:lpstr>Contribution of work</vt:lpstr>
      <vt:lpstr>Contribution of work</vt:lpstr>
      <vt:lpstr>THANKS</vt:lpstr>
      <vt:lpstr>Reference Link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#NGUYEN MINH DUC#</cp:lastModifiedBy>
  <cp:revision>6</cp:revision>
  <dcterms:modified xsi:type="dcterms:W3CDTF">2022-11-10T15:45:49Z</dcterms:modified>
  <cp:category>9Slide.vn</cp:category>
</cp:coreProperties>
</file>